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65" r:id="rId4"/>
    <p:sldId id="266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435428" y="1132116"/>
            <a:ext cx="7792864" cy="2072640"/>
          </a:xfrm>
        </p:spPr>
        <p:txBody>
          <a:bodyPr/>
          <a:lstStyle/>
          <a:p>
            <a:pPr algn="ctr"/>
            <a:r>
              <a:rPr lang="sl-SI" dirty="0" smtClean="0"/>
              <a:t>Bogomir Magajna: ANANAS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515" y="668425"/>
            <a:ext cx="4920343" cy="5453700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558" y="4687663"/>
            <a:ext cx="7315200" cy="914400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FFC000"/>
                </a:solidFill>
              </a:rPr>
              <a:t>REŠITVE</a:t>
            </a:r>
            <a:endParaRPr lang="sl-SI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8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BRANJE</a:t>
            </a:r>
            <a:br>
              <a:rPr lang="sl-SI" dirty="0" smtClean="0"/>
            </a:br>
            <a:r>
              <a:rPr lang="sl-SI" dirty="0" smtClean="0"/>
              <a:t>NOVEGA BESEDILA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45961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dirty="0" smtClean="0"/>
              <a:t>Ob tem ko bereš besedilo, bodi pozoren na nove, neznane besede. Njihovo razlago si preberi v besedilu na robu berila.</a:t>
            </a:r>
          </a:p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chemeClr val="accent2">
                    <a:lumMod val="75000"/>
                  </a:schemeClr>
                </a:solidFill>
              </a:rPr>
              <a:t>Poveži naslednje besede z njihovo razlago:</a:t>
            </a:r>
          </a:p>
          <a:p>
            <a:pPr marL="0" indent="0">
              <a:buNone/>
            </a:pPr>
            <a:r>
              <a:rPr lang="sl-SI" dirty="0" smtClean="0"/>
              <a:t>visok gospod                               zelo velik</a:t>
            </a:r>
          </a:p>
          <a:p>
            <a:pPr marL="0" indent="0">
              <a:buNone/>
            </a:pPr>
            <a:r>
              <a:rPr lang="sl-SI" dirty="0" smtClean="0"/>
              <a:t>kanal                                               nabirek, niz plodov na vrvici</a:t>
            </a:r>
          </a:p>
          <a:p>
            <a:pPr marL="0" indent="0">
              <a:buNone/>
            </a:pPr>
            <a:r>
              <a:rPr lang="sl-SI" dirty="0" smtClean="0"/>
              <a:t>rešta                                               zgodaj zjutraj</a:t>
            </a:r>
          </a:p>
          <a:p>
            <a:pPr marL="0" indent="0">
              <a:buNone/>
            </a:pPr>
            <a:r>
              <a:rPr lang="sl-SI" dirty="0" smtClean="0"/>
              <a:t>bajen                                               premožen gospod            </a:t>
            </a:r>
          </a:p>
          <a:p>
            <a:pPr marL="0" indent="0">
              <a:buNone/>
            </a:pPr>
            <a:r>
              <a:rPr lang="sl-SI" dirty="0" smtClean="0"/>
              <a:t>rano                                                 prekop, preliv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b="1" dirty="0"/>
          </a:p>
        </p:txBody>
      </p:sp>
      <p:cxnSp>
        <p:nvCxnSpPr>
          <p:cNvPr id="5" name="Raven puščični povezovalnik 4"/>
          <p:cNvCxnSpPr/>
          <p:nvPr/>
        </p:nvCxnSpPr>
        <p:spPr>
          <a:xfrm>
            <a:off x="5338354" y="3074126"/>
            <a:ext cx="1593669" cy="1332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>
            <a:off x="4572000" y="3518263"/>
            <a:ext cx="2360023" cy="1271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/>
          <p:cNvCxnSpPr/>
          <p:nvPr/>
        </p:nvCxnSpPr>
        <p:spPr>
          <a:xfrm flipV="1">
            <a:off x="4511040" y="3509554"/>
            <a:ext cx="2342606" cy="400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/>
          <p:cNvCxnSpPr/>
          <p:nvPr/>
        </p:nvCxnSpPr>
        <p:spPr>
          <a:xfrm flipV="1">
            <a:off x="4572000" y="3074126"/>
            <a:ext cx="2360023" cy="1332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 flipV="1">
            <a:off x="4511040" y="3910149"/>
            <a:ext cx="2342606" cy="879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0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1. Dogajanje se odvija v Trstu.</a:t>
            </a:r>
          </a:p>
          <a:p>
            <a:pPr marL="0" indent="0">
              <a:buNone/>
            </a:pPr>
            <a:r>
              <a:rPr lang="sl-SI" dirty="0" smtClean="0"/>
              <a:t>2. Mladi fantje so preživljali dneve na ulici, ker so očetje delali večino časa v tovarnah, matere pa so opravljale gospodinjska dela – prale perilo.</a:t>
            </a:r>
          </a:p>
          <a:p>
            <a:pPr marL="0" indent="0">
              <a:buNone/>
            </a:pPr>
            <a:r>
              <a:rPr lang="sl-SI" dirty="0" smtClean="0"/>
              <a:t>3. Najbolj jih je težila lakota.</a:t>
            </a:r>
          </a:p>
          <a:p>
            <a:pPr marL="0" indent="0">
              <a:buNone/>
            </a:pPr>
            <a:r>
              <a:rPr lang="sl-SI" dirty="0" smtClean="0"/>
              <a:t>4. Ob kanalu ob tržnici so posedali, da bi dobili od gospodov ali tudi mornarjev, ki so hodili mimo, kakšen ostanek hrane ali kaj denarja.</a:t>
            </a:r>
          </a:p>
          <a:p>
            <a:pPr marL="0" indent="0">
              <a:buNone/>
            </a:pPr>
            <a:r>
              <a:rPr lang="sl-SI" dirty="0" smtClean="0"/>
              <a:t>5. Vladalo je pravilo, da si vse delijo.</a:t>
            </a:r>
          </a:p>
          <a:p>
            <a:pPr marL="0" indent="0">
              <a:buNone/>
            </a:pPr>
            <a:r>
              <a:rPr lang="sl-SI" dirty="0" smtClean="0"/>
              <a:t>6. Marijo se je tistega dne navsezgodaj odpravil na trg, ker ni mogel spati sredi stenic in da bi ušel materi.</a:t>
            </a:r>
          </a:p>
          <a:p>
            <a:pPr marL="0" indent="0">
              <a:buNone/>
            </a:pPr>
            <a:r>
              <a:rPr lang="sl-SI" dirty="0" smtClean="0"/>
              <a:t>7. Doživel je, da je v pristanišče pripeljala velika ladja iz Afrike. Občudoval je lepo urejene ljudi, ki se niso zmenili zanj, potem pa mu je neki zamorec dal na veliko začudenje v roke cel ananas. Celo pobožal ga je in se mu lepo nasmejal.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4946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8. Ob prejetju darila - ananasa je razmišljal, kaj bi naredil z njim. Najprej je pomislil na mater, a se je hitro premisli zaradi njenega slabega obnašanja do njega, potem pa se je odločil, da ga bo delil s tovariši. Zaradi lakote pa ga je prej veliko pojedel že sam.</a:t>
            </a:r>
          </a:p>
          <a:p>
            <a:pPr marL="0" indent="0">
              <a:buNone/>
            </a:pPr>
            <a:r>
              <a:rPr lang="sl-SI" dirty="0" smtClean="0"/>
              <a:t>9. Sadež jih je zapeljal v tatvino</a:t>
            </a:r>
            <a:r>
              <a:rPr lang="sl-SI" smtClean="0"/>
              <a:t>, ker </a:t>
            </a:r>
            <a:r>
              <a:rPr lang="sl-SI" dirty="0" smtClean="0"/>
              <a:t>jim je bil v svoji sladkobi tako dober.</a:t>
            </a:r>
          </a:p>
          <a:p>
            <a:pPr marL="0" indent="0">
              <a:buNone/>
            </a:pPr>
            <a:r>
              <a:rPr lang="sl-SI" dirty="0" smtClean="0"/>
              <a:t>10. Zaradi tega dejanja jih je zajela straža in jih odpeljala v stražnico. Ljudje so se jim ob tem posmehovali.</a:t>
            </a:r>
          </a:p>
          <a:p>
            <a:pPr marL="0" indent="0">
              <a:buNone/>
            </a:pPr>
            <a:r>
              <a:rPr lang="sl-SI" dirty="0" smtClean="0"/>
              <a:t>11. Njihovo tovarištvo se je izkazalo tako, da dečki niso hoteli izdati Marija </a:t>
            </a:r>
            <a:r>
              <a:rPr lang="sl-SI" dirty="0" err="1" smtClean="0"/>
              <a:t>Morela</a:t>
            </a:r>
            <a:r>
              <a:rPr lang="sl-SI" dirty="0" smtClean="0"/>
              <a:t>, da je kradel. Ko pa ga je poveljnik prepoznal za krivega, se je Peter </a:t>
            </a:r>
            <a:r>
              <a:rPr lang="sl-SI" dirty="0" err="1" smtClean="0"/>
              <a:t>Lovrin</a:t>
            </a:r>
            <a:r>
              <a:rPr lang="sl-SI" dirty="0" smtClean="0"/>
              <a:t> javil, da je on kradel. </a:t>
            </a:r>
          </a:p>
          <a:p>
            <a:pPr marL="0" indent="0">
              <a:buNone/>
            </a:pPr>
            <a:r>
              <a:rPr lang="sl-SI" dirty="0" smtClean="0"/>
              <a:t>12. To je naredil, ker se mu je prijatelj Marijo smilil, saj ga je že tako pretepala mati.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157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60842" cy="4601183"/>
          </a:xfrm>
        </p:spPr>
        <p:txBody>
          <a:bodyPr/>
          <a:lstStyle/>
          <a:p>
            <a:r>
              <a:rPr lang="sl-SI" sz="2800" dirty="0" smtClean="0"/>
              <a:t>Bodi pozoren na določene besede in besedne zveze </a:t>
            </a:r>
            <a:r>
              <a:rPr lang="sl-SI" dirty="0" smtClean="0"/>
              <a:t>…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3200" dirty="0" smtClean="0">
                <a:solidFill>
                  <a:schemeClr val="accent4"/>
                </a:solidFill>
              </a:rPr>
              <a:t>Zapiši v zvezek.</a:t>
            </a:r>
            <a:r>
              <a:rPr lang="sl-SI" sz="3200" dirty="0">
                <a:solidFill>
                  <a:schemeClr val="accent4"/>
                </a:solidFill>
              </a:rPr>
              <a:t/>
            </a:r>
            <a:br>
              <a:rPr lang="sl-SI" sz="3200" dirty="0">
                <a:solidFill>
                  <a:schemeClr val="accent4"/>
                </a:solidFill>
              </a:rPr>
            </a:br>
            <a:endParaRPr lang="sl-SI" sz="3200" dirty="0">
              <a:solidFill>
                <a:schemeClr val="accent4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2400" dirty="0" smtClean="0">
                <a:solidFill>
                  <a:schemeClr val="accent4"/>
                </a:solidFill>
              </a:rPr>
              <a:t>V 1. odstavku berila poišči poved, iz katere izvemo, kakšen je bil zunanji videz dečkov. Prepiši jo.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chemeClr val="tx1"/>
                </a:solidFill>
              </a:rPr>
              <a:t>„Ti mali, črni divjaki, oblečeni le v platnene hlače …“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chemeClr val="accent4"/>
                </a:solidFill>
              </a:rPr>
              <a:t>V 1. odstavku izvemo tudi, kaj je Marijeva mati čutila do otroka. Izpiši povedek in ga zamenjaj z drugo sorodno besedo.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chemeClr val="accent4"/>
                </a:solidFill>
              </a:rPr>
              <a:t>     </a:t>
            </a:r>
            <a:r>
              <a:rPr lang="sl-SI" sz="2400" dirty="0" smtClean="0">
                <a:solidFill>
                  <a:schemeClr val="tx1"/>
                </a:solidFill>
              </a:rPr>
              <a:t>mrzila - sovražila</a:t>
            </a:r>
            <a:endParaRPr lang="sl-SI" sz="24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sl-SI" sz="2400" dirty="0" smtClean="0">
                <a:solidFill>
                  <a:schemeClr val="accent4"/>
                </a:solidFill>
              </a:rPr>
              <a:t>V odstavku „Beseda je dala besedo …“ piše, da je branjevki nenadoma izginil ananas. Poišči besedo, s katero je pisatelj označil nenadnost, in jo uporabi v razumljivi povedi</a:t>
            </a:r>
            <a:r>
              <a:rPr lang="sl-SI" dirty="0" smtClean="0">
                <a:solidFill>
                  <a:schemeClr val="accent4"/>
                </a:solidFill>
              </a:rPr>
              <a:t>.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chemeClr val="tx1"/>
                </a:solidFill>
              </a:rPr>
              <a:t>     na mah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chemeClr val="tx1"/>
                </a:solidFill>
              </a:rPr>
              <a:t>Npr.: </a:t>
            </a:r>
            <a:r>
              <a:rPr lang="sl-SI" sz="2400" i="1" dirty="0" smtClean="0">
                <a:solidFill>
                  <a:schemeClr val="tx1"/>
                </a:solidFill>
              </a:rPr>
              <a:t>Kot na mah je vse pojedel, kar so mu ponudili.</a:t>
            </a:r>
            <a:endParaRPr lang="sl-SI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9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800" dirty="0" smtClean="0"/>
              <a:t>2.</a:t>
            </a:r>
            <a:r>
              <a:rPr lang="sl-SI" sz="4000" dirty="0" smtClean="0"/>
              <a:t> </a:t>
            </a:r>
            <a:r>
              <a:rPr lang="sl-SI" dirty="0" smtClean="0"/>
              <a:t>branje in razmišljanje ob tem …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635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b="1" dirty="0" smtClean="0"/>
              <a:t>Nariši </a:t>
            </a:r>
            <a:r>
              <a:rPr lang="sl-SI" sz="2800" dirty="0" smtClean="0"/>
              <a:t>Marija </a:t>
            </a:r>
            <a:r>
              <a:rPr lang="sl-SI" sz="2800" dirty="0" err="1" smtClean="0"/>
              <a:t>Morela</a:t>
            </a:r>
            <a:r>
              <a:rPr lang="sl-SI" sz="2800" dirty="0" smtClean="0"/>
              <a:t>, potem </a:t>
            </a:r>
            <a:r>
              <a:rPr lang="sl-SI" sz="2800" b="1" dirty="0" smtClean="0"/>
              <a:t>beri zgodbo še enkrat </a:t>
            </a:r>
            <a:r>
              <a:rPr lang="sl-SI" sz="2800" dirty="0" smtClean="0"/>
              <a:t>in ob sliki zapisuj, kaj vse si iz besedila izvedel o njem. Skušaj najti čim več podatkov.</a:t>
            </a:r>
          </a:p>
          <a:p>
            <a:pPr marL="0" indent="0">
              <a:buNone/>
            </a:pPr>
            <a:r>
              <a:rPr lang="sl-SI" sz="2800" b="1" dirty="0" smtClean="0">
                <a:solidFill>
                  <a:srgbClr val="FFC000"/>
                </a:solidFill>
              </a:rPr>
              <a:t>Iz besedila izveš, da je </a:t>
            </a:r>
            <a:r>
              <a:rPr lang="sl-SI" sz="2800" b="1" smtClean="0">
                <a:solidFill>
                  <a:srgbClr val="FFC000"/>
                </a:solidFill>
              </a:rPr>
              <a:t>bil mlad </a:t>
            </a:r>
            <a:r>
              <a:rPr lang="sl-SI" sz="2800" b="1" dirty="0" smtClean="0">
                <a:solidFill>
                  <a:srgbClr val="FFC000"/>
                </a:solidFill>
              </a:rPr>
              <a:t>fant, zanemarjen po videzu, oblečen v platnene hlače, bos, močno zagorelega videza …</a:t>
            </a:r>
          </a:p>
          <a:p>
            <a:pPr marL="0" indent="0">
              <a:buNone/>
            </a:pPr>
            <a:r>
              <a:rPr lang="sl-SI" sz="2800" dirty="0" smtClean="0"/>
              <a:t>Zapiši, kaj je po tvojem mnenju </a:t>
            </a:r>
            <a:r>
              <a:rPr lang="sl-SI" sz="2800" b="1" dirty="0" smtClean="0"/>
              <a:t>sporočilo</a:t>
            </a:r>
            <a:r>
              <a:rPr lang="sl-SI" sz="2800" dirty="0" smtClean="0"/>
              <a:t> te zgodbice.</a:t>
            </a:r>
          </a:p>
          <a:p>
            <a:pPr marL="0" indent="0">
              <a:buNone/>
            </a:pPr>
            <a:r>
              <a:rPr lang="sl-SI" sz="2800" b="1" dirty="0" smtClean="0">
                <a:solidFill>
                  <a:srgbClr val="FFC000"/>
                </a:solidFill>
              </a:rPr>
              <a:t>Sporočilo zgodbe je, da pravi prijatelji vedno držijo skupaj, tako v dobrem kot v slabem.</a:t>
            </a:r>
            <a:endParaRPr lang="sl-SI" sz="2800" b="1" dirty="0">
              <a:solidFill>
                <a:srgbClr val="FFC000"/>
              </a:solidFill>
            </a:endParaRPr>
          </a:p>
          <a:p>
            <a:endParaRPr lang="sl-SI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37974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162</TotalTime>
  <Words>608</Words>
  <Application>Microsoft Office PowerPoint</Application>
  <PresentationFormat>Širokozaslonsko</PresentationFormat>
  <Paragraphs>38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Okvir</vt:lpstr>
      <vt:lpstr>Bogomir Magajna: ANANAS</vt:lpstr>
      <vt:lpstr>BRANJE NOVEGA BESEDILA</vt:lpstr>
      <vt:lpstr>PowerPointova predstavitev</vt:lpstr>
      <vt:lpstr>PowerPointova predstavitev</vt:lpstr>
      <vt:lpstr>Bodi pozoren na določene besede in besedne zveze …  Zapiši v zvezek. </vt:lpstr>
      <vt:lpstr>2. branje in razmišljanje ob tem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Bogomir Magajna: ANANAS</dc:title>
  <dc:creator>SIO</dc:creator>
  <cp:lastModifiedBy>SIO</cp:lastModifiedBy>
  <cp:revision>25</cp:revision>
  <dcterms:created xsi:type="dcterms:W3CDTF">2020-05-07T18:54:05Z</dcterms:created>
  <dcterms:modified xsi:type="dcterms:W3CDTF">2020-05-15T19:54:22Z</dcterms:modified>
</cp:coreProperties>
</file>